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2" pos="9216" userDrawn="1">
          <p15:clr>
            <a:srgbClr val="A4A3A4"/>
          </p15:clr>
        </p15:guide>
        <p15:guide id="3" pos="18432" userDrawn="1">
          <p15:clr>
            <a:srgbClr val="A4A3A4"/>
          </p15:clr>
        </p15:guide>
        <p15:guide id="4" orient="horz" pos="13824" userDrawn="1">
          <p15:clr>
            <a:srgbClr val="A4A3A4"/>
          </p15:clr>
        </p15:guide>
        <p15:guide id="5" orient="horz" pos="6912" userDrawn="1">
          <p15:clr>
            <a:srgbClr val="A4A3A4"/>
          </p15:clr>
        </p15:guide>
        <p15:guide id="6" pos="8904" userDrawn="1">
          <p15:clr>
            <a:srgbClr val="A4A3A4"/>
          </p15:clr>
        </p15:guide>
        <p15:guide id="8" pos="9480" userDrawn="1">
          <p15:clr>
            <a:srgbClr val="A4A3A4"/>
          </p15:clr>
        </p15:guide>
        <p15:guide id="9" pos="18144" userDrawn="1">
          <p15:clr>
            <a:srgbClr val="A4A3A4"/>
          </p15:clr>
        </p15:guide>
        <p15:guide id="10" pos="18744" userDrawn="1">
          <p15:clr>
            <a:srgbClr val="A4A3A4"/>
          </p15:clr>
        </p15:guide>
        <p15:guide id="12" orient="horz" pos="6600" userDrawn="1">
          <p15:clr>
            <a:srgbClr val="A4A3A4"/>
          </p15:clr>
        </p15:guide>
        <p15:guide id="13" orient="horz" pos="7176" userDrawn="1">
          <p15:clr>
            <a:srgbClr val="A4A3A4"/>
          </p15:clr>
        </p15:guide>
        <p15:guide id="14" orient="horz" pos="14136" userDrawn="1">
          <p15:clr>
            <a:srgbClr val="A4A3A4"/>
          </p15:clr>
        </p15:guide>
        <p15:guide id="15" orient="horz" pos="13560" userDrawn="1">
          <p15:clr>
            <a:srgbClr val="A4A3A4"/>
          </p15:clr>
        </p15:guide>
        <p15:guide id="16"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347"/>
    <p:restoredTop sz="94674"/>
  </p:normalViewPr>
  <p:slideViewPr>
    <p:cSldViewPr snapToGrid="0" snapToObjects="1">
      <p:cViewPr>
        <p:scale>
          <a:sx n="20" d="100"/>
          <a:sy n="20" d="100"/>
        </p:scale>
        <p:origin x="1328" y="680"/>
      </p:cViewPr>
      <p:guideLst>
        <p:guide pos="9216"/>
        <p:guide pos="18432"/>
        <p:guide orient="horz" pos="13824"/>
        <p:guide orient="horz" pos="6912"/>
        <p:guide pos="8904"/>
        <p:guide pos="9480"/>
        <p:guide pos="18144"/>
        <p:guide pos="18744"/>
        <p:guide orient="horz" pos="6600"/>
        <p:guide orient="horz" pos="7176"/>
        <p:guide orient="horz" pos="14136"/>
        <p:guide orient="horz" pos="13560"/>
        <p:guide pos="1382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png>
</file>

<file path=ppt/media/image3.jpg>
</file>

<file path=ppt/media/image4.jpg>
</file>

<file path=ppt/media/image5.jpg>
</file>

<file path=ppt/media/image6.png>
</file>

<file path=ppt/media/image7.jp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smtClean="0"/>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smtClean="0"/>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AC18EC-90F6-5240-ADC5-B3318DC7E642}" type="datetimeFigureOut">
              <a:rPr lang="en-US" smtClean="0"/>
              <a:t>3/27/18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FAC18EC-90F6-5240-ADC5-B3318DC7E642}" type="datetimeFigureOut">
              <a:rPr lang="en-US" smtClean="0"/>
              <a:t>3/27/18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FAC18EC-90F6-5240-ADC5-B3318DC7E642}" type="datetimeFigureOut">
              <a:rPr lang="en-US" smtClean="0"/>
              <a:t>3/27/18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FAC18EC-90F6-5240-ADC5-B3318DC7E642}" type="datetimeFigureOut">
              <a:rPr lang="en-US" smtClean="0"/>
              <a:t>3/27/18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AC18EC-90F6-5240-ADC5-B3318DC7E642}" type="datetimeFigureOut">
              <a:rPr lang="en-US" smtClean="0"/>
              <a:t>3/27/18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AC18EC-90F6-5240-ADC5-B3318DC7E642}" type="datetimeFigureOut">
              <a:rPr lang="en-US" smtClean="0"/>
              <a:t>3/27/18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AC18EC-90F6-5240-ADC5-B3318DC7E642}" type="datetimeFigureOut">
              <a:rPr lang="en-US" smtClean="0"/>
              <a:t>3/27/18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8B7CF-E009-764E-83B8-C6DFB2C7D81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9FAC18EC-90F6-5240-ADC5-B3318DC7E642}" type="datetimeFigureOut">
              <a:rPr lang="en-US" smtClean="0"/>
              <a:t>3/27/18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A68B7CF-E009-764E-83B8-C6DFB2C7D818}" type="slidenum">
              <a:rPr lang="en-US" smtClean="0"/>
              <a:t>‹#›</a:t>
            </a:fld>
            <a:endParaRPr lang="en-US"/>
          </a:p>
        </p:txBody>
      </p:sp>
    </p:spTree>
    <p:extLst>
      <p:ext uri="{BB962C8B-B14F-4D97-AF65-F5344CB8AC3E}">
        <p14:creationId xmlns:p14="http://schemas.microsoft.com/office/powerpoint/2010/main" val="105340544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g"/><Relationship Id="rId5" Type="http://schemas.openxmlformats.org/officeDocument/2006/relationships/image" Target="../media/image4.jpg"/><Relationship Id="rId6" Type="http://schemas.openxmlformats.org/officeDocument/2006/relationships/image" Target="../media/image5.jpg"/><Relationship Id="rId7" Type="http://schemas.openxmlformats.org/officeDocument/2006/relationships/image" Target="../media/image6.png"/><Relationship Id="rId8" Type="http://schemas.openxmlformats.org/officeDocument/2006/relationships/image" Target="../media/image7.jpg"/><Relationship Id="rId9"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image" Target="../media/image1.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lumMod val="60000"/>
            <a:lumOff val="40000"/>
          </a:schemeClr>
        </a:solidFill>
        <a:effectLst/>
      </p:bgPr>
    </p:bg>
    <p:spTree>
      <p:nvGrpSpPr>
        <p:cNvPr id="1" name=""/>
        <p:cNvGrpSpPr/>
        <p:nvPr/>
      </p:nvGrpSpPr>
      <p:grpSpPr>
        <a:xfrm>
          <a:off x="0" y="0"/>
          <a:ext cx="0" cy="0"/>
          <a:chOff x="0" y="0"/>
          <a:chExt cx="0" cy="0"/>
        </a:xfrm>
      </p:grpSpPr>
      <p:sp>
        <p:nvSpPr>
          <p:cNvPr id="4" name="TextBox 3"/>
          <p:cNvSpPr txBox="1"/>
          <p:nvPr/>
        </p:nvSpPr>
        <p:spPr>
          <a:xfrm>
            <a:off x="419100" y="419100"/>
            <a:ext cx="43052999" cy="3600986"/>
          </a:xfrm>
          <a:prstGeom prst="rect">
            <a:avLst/>
          </a:prstGeom>
          <a:solidFill>
            <a:schemeClr val="accent2">
              <a:lumMod val="60000"/>
              <a:lumOff val="40000"/>
            </a:schemeClr>
          </a:solidFill>
        </p:spPr>
        <p:txBody>
          <a:bodyPr wrap="square" rtlCol="0">
            <a:spAutoFit/>
          </a:bodyPr>
          <a:lstStyle/>
          <a:p>
            <a:pPr algn="ctr"/>
            <a:r>
              <a:rPr lang="en-US" sz="12000" b="1" dirty="0" smtClean="0">
                <a:latin typeface="Raleway" charset="0"/>
                <a:ea typeface="Raleway" charset="0"/>
                <a:cs typeface="Raleway" charset="0"/>
              </a:rPr>
              <a:t>RACE, ETHNICITY, AND THE FUTURE OF WORK</a:t>
            </a:r>
          </a:p>
          <a:p>
            <a:pPr algn="ctr"/>
            <a:r>
              <a:rPr lang="en-US" sz="5400" dirty="0" err="1" smtClean="0">
                <a:latin typeface="Raleway" charset="0"/>
                <a:ea typeface="Raleway" charset="0"/>
                <a:cs typeface="Raleway" charset="0"/>
              </a:rPr>
              <a:t>Pegah</a:t>
            </a:r>
            <a:r>
              <a:rPr lang="en-US" sz="5400" dirty="0" smtClean="0">
                <a:latin typeface="Raleway" charset="0"/>
                <a:ea typeface="Raleway" charset="0"/>
                <a:cs typeface="Raleway" charset="0"/>
              </a:rPr>
              <a:t> </a:t>
            </a:r>
            <a:r>
              <a:rPr lang="en-US" sz="5400" dirty="0" err="1" smtClean="0">
                <a:latin typeface="Raleway" charset="0"/>
                <a:ea typeface="Raleway" charset="0"/>
                <a:cs typeface="Raleway" charset="0"/>
              </a:rPr>
              <a:t>Moradi</a:t>
            </a:r>
            <a:endParaRPr lang="en-US" sz="5400" dirty="0" smtClean="0">
              <a:latin typeface="Raleway" charset="0"/>
              <a:ea typeface="Raleway" charset="0"/>
              <a:cs typeface="Raleway" charset="0"/>
            </a:endParaRPr>
          </a:p>
          <a:p>
            <a:pPr algn="ctr"/>
            <a:r>
              <a:rPr lang="en-US" sz="5400" dirty="0" smtClean="0">
                <a:latin typeface="Raleway" charset="0"/>
                <a:ea typeface="Raleway" charset="0"/>
                <a:cs typeface="Raleway" charset="0"/>
              </a:rPr>
              <a:t>Department of Government, Cornell University, Ithaca, NY</a:t>
            </a:r>
            <a:endParaRPr lang="en-US" sz="5400" dirty="0">
              <a:latin typeface="Raleway" charset="0"/>
              <a:ea typeface="Raleway" charset="0"/>
              <a:cs typeface="Raleway" charset="0"/>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76088" y="4576664"/>
            <a:ext cx="10908572" cy="6545144"/>
          </a:xfrm>
          <a:prstGeom prst="rect">
            <a:avLst/>
          </a:prstGeom>
          <a:ln w="76200">
            <a:solidFill>
              <a:schemeClr val="accent2">
                <a:lumMod val="60000"/>
                <a:lumOff val="40000"/>
              </a:schemeClr>
            </a:solidFill>
          </a:ln>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10929" y="11662907"/>
            <a:ext cx="13259017" cy="1180232"/>
          </a:xfrm>
          <a:prstGeom prst="rect">
            <a:avLst/>
          </a:prstGeom>
          <a:ln w="76200">
            <a:solidFill>
              <a:schemeClr val="accent2">
                <a:lumMod val="60000"/>
                <a:lumOff val="40000"/>
              </a:schemeClr>
            </a:solidFill>
          </a:ln>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410929" y="13218967"/>
            <a:ext cx="13178320" cy="7778503"/>
          </a:xfrm>
          <a:prstGeom prst="rect">
            <a:avLst/>
          </a:prstGeom>
          <a:ln w="76200">
            <a:solidFill>
              <a:schemeClr val="accent2">
                <a:lumMod val="60000"/>
                <a:lumOff val="40000"/>
              </a:schemeClr>
            </a:solidFill>
          </a:ln>
        </p:spPr>
      </p:pic>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235794" y="22434853"/>
            <a:ext cx="12804644" cy="7672623"/>
          </a:xfrm>
          <a:prstGeom prst="rect">
            <a:avLst/>
          </a:prstGeom>
          <a:ln w="76200">
            <a:solidFill>
              <a:schemeClr val="accent2">
                <a:lumMod val="60000"/>
                <a:lumOff val="40000"/>
              </a:schemeClr>
            </a:solidFill>
          </a:ln>
        </p:spPr>
      </p:pic>
      <p:pic>
        <p:nvPicPr>
          <p:cNvPr id="21" name="Picture 2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5223528" y="22364900"/>
            <a:ext cx="9146172" cy="7672623"/>
          </a:xfrm>
          <a:prstGeom prst="rect">
            <a:avLst/>
          </a:prstGeom>
          <a:ln w="76200">
            <a:solidFill>
              <a:schemeClr val="accent2">
                <a:lumMod val="60000"/>
                <a:lumOff val="40000"/>
              </a:schemeClr>
            </a:solidFill>
          </a:ln>
        </p:spPr>
      </p:pic>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610681" y="11999995"/>
            <a:ext cx="5141043" cy="8997475"/>
          </a:xfrm>
          <a:prstGeom prst="rect">
            <a:avLst/>
          </a:prstGeom>
          <a:ln w="76200">
            <a:solidFill>
              <a:schemeClr val="accent2">
                <a:lumMod val="60000"/>
                <a:lumOff val="40000"/>
              </a:schemeClr>
            </a:solidFill>
          </a:ln>
        </p:spPr>
      </p:pic>
      <p:grpSp>
        <p:nvGrpSpPr>
          <p:cNvPr id="3" name="Group 2"/>
          <p:cNvGrpSpPr/>
          <p:nvPr/>
        </p:nvGrpSpPr>
        <p:grpSpPr>
          <a:xfrm>
            <a:off x="419100" y="4611356"/>
            <a:ext cx="11532376" cy="5258127"/>
            <a:chOff x="419100" y="5637470"/>
            <a:chExt cx="9200388" cy="5573170"/>
          </a:xfrm>
        </p:grpSpPr>
        <p:sp>
          <p:nvSpPr>
            <p:cNvPr id="6" name="TextBox 5"/>
            <p:cNvSpPr txBox="1"/>
            <p:nvPr/>
          </p:nvSpPr>
          <p:spPr>
            <a:xfrm>
              <a:off x="419100" y="6686325"/>
              <a:ext cx="9200388" cy="4524315"/>
            </a:xfrm>
            <a:prstGeom prst="rect">
              <a:avLst/>
            </a:prstGeom>
            <a:ln>
              <a:noFill/>
            </a:ln>
            <a:effectLst>
              <a:softEdge rad="0"/>
            </a:effectLst>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3600" dirty="0" smtClean="0">
                  <a:latin typeface="Lato" charset="0"/>
                  <a:ea typeface="Lato" charset="0"/>
                  <a:cs typeface="Lato" charset="0"/>
                </a:rPr>
                <a:t>Two competing narratives dominate the discussion of race and workplace automation: Jobs that are supposedly more automatable are manufacturing roles largely occupied by white workers, yet low-skill occupations where minority workers are overrepresented may also be highly susceptible to automation.</a:t>
              </a:r>
            </a:p>
          </p:txBody>
        </p:sp>
        <p:sp>
          <p:nvSpPr>
            <p:cNvPr id="7" name="TextBox 6"/>
            <p:cNvSpPr txBox="1"/>
            <p:nvPr/>
          </p:nvSpPr>
          <p:spPr>
            <a:xfrm>
              <a:off x="419100" y="5637470"/>
              <a:ext cx="9200388" cy="1107996"/>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Context</a:t>
              </a:r>
              <a:endParaRPr lang="en-US" sz="6600" b="1" dirty="0">
                <a:latin typeface="Raleway" charset="0"/>
                <a:ea typeface="Raleway" charset="0"/>
                <a:cs typeface="Raleway" charset="0"/>
              </a:endParaRPr>
            </a:p>
          </p:txBody>
        </p:sp>
      </p:grpSp>
      <p:grpSp>
        <p:nvGrpSpPr>
          <p:cNvPr id="5" name="Group 4"/>
          <p:cNvGrpSpPr/>
          <p:nvPr/>
        </p:nvGrpSpPr>
        <p:grpSpPr>
          <a:xfrm>
            <a:off x="378162" y="10106239"/>
            <a:ext cx="11573314" cy="4386484"/>
            <a:chOff x="386440" y="12182004"/>
            <a:chExt cx="9233048" cy="5239969"/>
          </a:xfrm>
        </p:grpSpPr>
        <p:sp>
          <p:nvSpPr>
            <p:cNvPr id="8" name="TextBox 7"/>
            <p:cNvSpPr txBox="1"/>
            <p:nvPr/>
          </p:nvSpPr>
          <p:spPr>
            <a:xfrm>
              <a:off x="419100" y="13451655"/>
              <a:ext cx="9200388" cy="3970318"/>
            </a:xfrm>
            <a:prstGeom prst="rect">
              <a:avLst/>
            </a:prstGeom>
            <a:solidFill>
              <a:schemeClr val="bg1"/>
            </a:solidFill>
            <a:ln cap="rnd">
              <a:noFill/>
            </a:ln>
          </p:spPr>
          <p:txBody>
            <a:bodyPr wrap="square" rtlCol="0">
              <a:spAutoFit/>
            </a:bodyPr>
            <a:lstStyle/>
            <a:p>
              <a:r>
                <a:rPr lang="en-US" sz="3600" dirty="0" smtClean="0">
                  <a:latin typeface="Lato" charset="0"/>
                  <a:ea typeface="Lato" charset="0"/>
                  <a:cs typeface="Lato" charset="0"/>
                </a:rPr>
                <a:t>What is the relationship between occupational </a:t>
              </a:r>
              <a:r>
                <a:rPr lang="en-US" sz="3600" dirty="0" err="1" smtClean="0">
                  <a:latin typeface="Lato" charset="0"/>
                  <a:ea typeface="Lato" charset="0"/>
                  <a:cs typeface="Lato" charset="0"/>
                </a:rPr>
                <a:t>automatability</a:t>
              </a:r>
              <a:r>
                <a:rPr lang="en-US" sz="3600" dirty="0" smtClean="0">
                  <a:latin typeface="Lato" charset="0"/>
                  <a:ea typeface="Lato" charset="0"/>
                  <a:cs typeface="Lato" charset="0"/>
                </a:rPr>
                <a:t> and race and ethnicity?</a:t>
              </a:r>
            </a:p>
            <a:p>
              <a:endParaRPr lang="en-US" sz="3600" dirty="0" smtClean="0">
                <a:latin typeface="Lato" charset="0"/>
                <a:ea typeface="Lato" charset="0"/>
                <a:cs typeface="Lato" charset="0"/>
              </a:endParaRPr>
            </a:p>
            <a:p>
              <a:r>
                <a:rPr lang="en-US" sz="3600" dirty="0" smtClean="0">
                  <a:latin typeface="Lato" charset="0"/>
                  <a:ea typeface="Lato" charset="0"/>
                  <a:cs typeface="Lato" charset="0"/>
                </a:rPr>
                <a:t>To what extent will occupational automation affect workers of different racial and ethnic demographics?</a:t>
              </a:r>
              <a:endParaRPr lang="en-US" sz="3600" dirty="0">
                <a:latin typeface="Lato" charset="0"/>
                <a:ea typeface="Lato" charset="0"/>
                <a:cs typeface="Lato" charset="0"/>
              </a:endParaRPr>
            </a:p>
          </p:txBody>
        </p:sp>
        <p:sp>
          <p:nvSpPr>
            <p:cNvPr id="18" name="TextBox 17"/>
            <p:cNvSpPr txBox="1"/>
            <p:nvPr/>
          </p:nvSpPr>
          <p:spPr>
            <a:xfrm>
              <a:off x="386440" y="12182004"/>
              <a:ext cx="9200388" cy="1323581"/>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Research </a:t>
              </a:r>
              <a:r>
                <a:rPr lang="en-US" sz="6600" b="1" dirty="0" smtClean="0">
                  <a:latin typeface="Raleway" charset="0"/>
                  <a:ea typeface="Raleway" charset="0"/>
                  <a:cs typeface="Raleway" charset="0"/>
                </a:rPr>
                <a:t>Questions</a:t>
              </a:r>
            </a:p>
          </p:txBody>
        </p:sp>
      </p:grpSp>
      <p:grpSp>
        <p:nvGrpSpPr>
          <p:cNvPr id="15" name="Group 14"/>
          <p:cNvGrpSpPr/>
          <p:nvPr/>
        </p:nvGrpSpPr>
        <p:grpSpPr>
          <a:xfrm>
            <a:off x="419100" y="15544801"/>
            <a:ext cx="11532376" cy="8428597"/>
            <a:chOff x="419100" y="18648313"/>
            <a:chExt cx="9200388" cy="9628014"/>
          </a:xfrm>
        </p:grpSpPr>
        <p:sp>
          <p:nvSpPr>
            <p:cNvPr id="9" name="TextBox 8"/>
            <p:cNvSpPr txBox="1"/>
            <p:nvPr/>
          </p:nvSpPr>
          <p:spPr>
            <a:xfrm>
              <a:off x="419100" y="19874027"/>
              <a:ext cx="9200388" cy="8402300"/>
            </a:xfrm>
            <a:prstGeom prst="rect">
              <a:avLst/>
            </a:prstGeom>
            <a:solidFill>
              <a:schemeClr val="bg1"/>
            </a:solidFill>
            <a:ln>
              <a:noFill/>
            </a:ln>
          </p:spPr>
          <p:txBody>
            <a:bodyPr wrap="square" rtlCol="0">
              <a:spAutoFit/>
            </a:bodyPr>
            <a:lstStyle/>
            <a:p>
              <a:pPr marL="571500" indent="-571500">
                <a:buFont typeface="Arial" charset="0"/>
                <a:buChar char="•"/>
              </a:pPr>
              <a:r>
                <a:rPr lang="en-US" sz="3600" dirty="0" smtClean="0">
                  <a:latin typeface="Lato" charset="0"/>
                  <a:ea typeface="Lato" charset="0"/>
                  <a:cs typeface="Lato" charset="0"/>
                </a:rPr>
                <a:t>Merged occupational </a:t>
              </a:r>
              <a:r>
                <a:rPr lang="en-US" sz="3600" dirty="0" err="1" smtClean="0">
                  <a:latin typeface="Lato" charset="0"/>
                  <a:ea typeface="Lato" charset="0"/>
                  <a:cs typeface="Lato" charset="0"/>
                </a:rPr>
                <a:t>automatability</a:t>
              </a:r>
              <a:r>
                <a:rPr lang="en-US" sz="3600" dirty="0" smtClean="0">
                  <a:latin typeface="Lato" charset="0"/>
                  <a:ea typeface="Lato" charset="0"/>
                  <a:cs typeface="Lato" charset="0"/>
                </a:rPr>
                <a:t> data from Professors Carl Frey and Michael Osborne of Oxford University with occupational demographic data from the Bureau of Labor Statistics.</a:t>
              </a:r>
            </a:p>
            <a:p>
              <a:pPr marL="571500" indent="-571500">
                <a:buFont typeface="Arial" charset="0"/>
                <a:buChar char="•"/>
              </a:pPr>
              <a:r>
                <a:rPr lang="en-US" sz="3600" dirty="0" smtClean="0">
                  <a:latin typeface="Lato" charset="0"/>
                  <a:ea typeface="Lato" charset="0"/>
                  <a:cs typeface="Lato" charset="0"/>
                </a:rPr>
                <a:t>Used a multiple regression model to determine correlations between intra-occupational demographics and </a:t>
              </a:r>
              <a:r>
                <a:rPr lang="en-US" sz="3600" dirty="0" err="1" smtClean="0">
                  <a:latin typeface="Lato" charset="0"/>
                  <a:ea typeface="Lato" charset="0"/>
                  <a:cs typeface="Lato" charset="0"/>
                </a:rPr>
                <a:t>automatability</a:t>
              </a:r>
              <a:r>
                <a:rPr lang="en-US" sz="3600" dirty="0" smtClean="0">
                  <a:latin typeface="Lato" charset="0"/>
                  <a:ea typeface="Lato" charset="0"/>
                  <a:cs typeface="Lato" charset="0"/>
                </a:rPr>
                <a:t>.</a:t>
              </a:r>
            </a:p>
            <a:p>
              <a:pPr marL="571500" indent="-571500">
                <a:buFont typeface="Arial" charset="0"/>
                <a:buChar char="•"/>
              </a:pPr>
              <a:r>
                <a:rPr lang="en-US" sz="3600" dirty="0" smtClean="0">
                  <a:latin typeface="Lato" charset="0"/>
                  <a:ea typeface="Lato" charset="0"/>
                  <a:cs typeface="Lato" charset="0"/>
                </a:rPr>
                <a:t>Developed variable to calculate the overall effect of automation on groups of workers by race and ethnicity.</a:t>
              </a:r>
            </a:p>
            <a:p>
              <a:pPr marL="571500" indent="-571500">
                <a:buFont typeface="Arial" charset="0"/>
                <a:buChar char="•"/>
              </a:pPr>
              <a:r>
                <a:rPr lang="en-US" sz="3600" dirty="0" smtClean="0">
                  <a:latin typeface="Lato" charset="0"/>
                  <a:ea typeface="Lato" charset="0"/>
                  <a:cs typeface="Lato" charset="0"/>
                </a:rPr>
                <a:t>Generated a predictive model for </a:t>
              </a:r>
              <a:r>
                <a:rPr lang="en-US" sz="3600" dirty="0" err="1" smtClean="0">
                  <a:latin typeface="Lato" charset="0"/>
                  <a:ea typeface="Lato" charset="0"/>
                  <a:cs typeface="Lato" charset="0"/>
                </a:rPr>
                <a:t>automatability</a:t>
              </a:r>
              <a:r>
                <a:rPr lang="en-US" sz="3600" dirty="0" smtClean="0">
                  <a:latin typeface="Lato" charset="0"/>
                  <a:ea typeface="Lato" charset="0"/>
                  <a:cs typeface="Lato" charset="0"/>
                </a:rPr>
                <a:t> by intra-occupational demographics.</a:t>
              </a:r>
              <a:endParaRPr lang="en-US" sz="3600" dirty="0">
                <a:latin typeface="Lato" charset="0"/>
                <a:ea typeface="Lato" charset="0"/>
                <a:cs typeface="Lato" charset="0"/>
              </a:endParaRPr>
            </a:p>
          </p:txBody>
        </p:sp>
        <p:sp>
          <p:nvSpPr>
            <p:cNvPr id="22" name="TextBox 21"/>
            <p:cNvSpPr txBox="1"/>
            <p:nvPr/>
          </p:nvSpPr>
          <p:spPr>
            <a:xfrm>
              <a:off x="419100" y="18648313"/>
              <a:ext cx="9200388" cy="1265667"/>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Methodology</a:t>
              </a:r>
            </a:p>
          </p:txBody>
        </p:sp>
      </p:grpSp>
      <p:grpSp>
        <p:nvGrpSpPr>
          <p:cNvPr id="25" name="Group 24"/>
          <p:cNvGrpSpPr/>
          <p:nvPr/>
        </p:nvGrpSpPr>
        <p:grpSpPr>
          <a:xfrm>
            <a:off x="31846950" y="4836605"/>
            <a:ext cx="11511580" cy="11051876"/>
            <a:chOff x="34271708" y="10456065"/>
            <a:chExt cx="9200388" cy="12973305"/>
          </a:xfrm>
        </p:grpSpPr>
        <p:sp>
          <p:nvSpPr>
            <p:cNvPr id="11" name="TextBox 10"/>
            <p:cNvSpPr txBox="1"/>
            <p:nvPr/>
          </p:nvSpPr>
          <p:spPr>
            <a:xfrm>
              <a:off x="34289996" y="11703083"/>
              <a:ext cx="9163813" cy="11726287"/>
            </a:xfrm>
            <a:prstGeom prst="rect">
              <a:avLst/>
            </a:prstGeom>
            <a:solidFill>
              <a:schemeClr val="bg1"/>
            </a:solidFill>
            <a:ln>
              <a:noFill/>
            </a:ln>
          </p:spPr>
          <p:txBody>
            <a:bodyPr wrap="square" rtlCol="0">
              <a:spAutoFit/>
            </a:bodyPr>
            <a:lstStyle/>
            <a:p>
              <a:r>
                <a:rPr lang="en-US" sz="3600" dirty="0" smtClean="0">
                  <a:latin typeface="Lato" charset="0"/>
                  <a:ea typeface="Lato" charset="0"/>
                  <a:cs typeface="Lato" charset="0"/>
                </a:rPr>
                <a:t>The findings of this study support both competing narratives on race and automation under different frames of reference: Within an occupation, these findings support the argument that minority representation in an occupation correlates negatively with </a:t>
              </a:r>
              <a:r>
                <a:rPr lang="en-US" sz="3600" dirty="0" err="1" smtClean="0">
                  <a:latin typeface="Lato" charset="0"/>
                  <a:ea typeface="Lato" charset="0"/>
                  <a:cs typeface="Lato" charset="0"/>
                </a:rPr>
                <a:t>automatability</a:t>
              </a:r>
              <a:r>
                <a:rPr lang="en-US" sz="3600" dirty="0" smtClean="0">
                  <a:latin typeface="Lato" charset="0"/>
                  <a:ea typeface="Lato" charset="0"/>
                  <a:cs typeface="Lato" charset="0"/>
                </a:rPr>
                <a:t>. </a:t>
              </a:r>
            </a:p>
            <a:p>
              <a:endParaRPr lang="en-US" sz="3600" dirty="0">
                <a:latin typeface="Lato" charset="0"/>
                <a:ea typeface="Lato" charset="0"/>
                <a:cs typeface="Lato" charset="0"/>
              </a:endParaRPr>
            </a:p>
            <a:p>
              <a:r>
                <a:rPr lang="en-US" sz="3600" dirty="0" smtClean="0">
                  <a:latin typeface="Lato" charset="0"/>
                  <a:ea typeface="Lato" charset="0"/>
                  <a:cs typeface="Lato" charset="0"/>
                </a:rPr>
                <a:t>The findings that white workers in the aggregate are more affected by occupational automation offers some support for the generalization of the distressed white working class.</a:t>
              </a:r>
            </a:p>
            <a:p>
              <a:endParaRPr lang="en-US" sz="3600" dirty="0">
                <a:latin typeface="Lato" charset="0"/>
                <a:ea typeface="Lato" charset="0"/>
                <a:cs typeface="Lato" charset="0"/>
              </a:endParaRPr>
            </a:p>
            <a:p>
              <a:r>
                <a:rPr lang="en-US" sz="3600" dirty="0" smtClean="0">
                  <a:latin typeface="Lato" charset="0"/>
                  <a:ea typeface="Lato" charset="0"/>
                  <a:cs typeface="Lato" charset="0"/>
                </a:rPr>
                <a:t>A prevailing explanation for the competing results is that white workers may simply be overrepresented in several highly populated and highly automatable occupations, while minority workers may be overrepresented in smaller but still highly automatable occupations.</a:t>
              </a:r>
              <a:endParaRPr lang="en-US" sz="3600" dirty="0">
                <a:latin typeface="Lato" charset="0"/>
                <a:ea typeface="Lato" charset="0"/>
                <a:cs typeface="Lato" charset="0"/>
              </a:endParaRPr>
            </a:p>
          </p:txBody>
        </p:sp>
        <p:sp>
          <p:nvSpPr>
            <p:cNvPr id="23" name="TextBox 22"/>
            <p:cNvSpPr txBox="1"/>
            <p:nvPr/>
          </p:nvSpPr>
          <p:spPr>
            <a:xfrm>
              <a:off x="34271708" y="10456065"/>
              <a:ext cx="9200388" cy="1300627"/>
            </a:xfrm>
            <a:prstGeom prst="rect">
              <a:avLst/>
            </a:prstGeom>
            <a:solidFill>
              <a:schemeClr val="accent2">
                <a:lumMod val="60000"/>
                <a:lumOff val="40000"/>
              </a:schemeClr>
            </a:solidFill>
            <a:ln>
              <a:noFill/>
            </a:ln>
          </p:spPr>
          <p:txBody>
            <a:bodyPr wrap="square" rtlCol="0">
              <a:spAutoFit/>
            </a:bodyPr>
            <a:lstStyle/>
            <a:p>
              <a:pPr algn="ctr"/>
              <a:r>
                <a:rPr lang="en-US" sz="6600" b="1" smtClean="0">
                  <a:latin typeface="Raleway" charset="0"/>
                  <a:ea typeface="Raleway" charset="0"/>
                  <a:cs typeface="Raleway" charset="0"/>
                </a:rPr>
                <a:t>Discussion</a:t>
              </a:r>
            </a:p>
          </p:txBody>
        </p:sp>
      </p:grpSp>
      <p:grpSp>
        <p:nvGrpSpPr>
          <p:cNvPr id="16" name="Group 15"/>
          <p:cNvGrpSpPr/>
          <p:nvPr/>
        </p:nvGrpSpPr>
        <p:grpSpPr>
          <a:xfrm>
            <a:off x="419100" y="24177488"/>
            <a:ext cx="11532376" cy="4869385"/>
            <a:chOff x="34289998" y="4115325"/>
            <a:chExt cx="9200388" cy="5857047"/>
          </a:xfrm>
        </p:grpSpPr>
        <p:sp>
          <p:nvSpPr>
            <p:cNvPr id="10" name="TextBox 9"/>
            <p:cNvSpPr txBox="1"/>
            <p:nvPr/>
          </p:nvSpPr>
          <p:spPr>
            <a:xfrm>
              <a:off x="34293915" y="5448057"/>
              <a:ext cx="9163811" cy="4524315"/>
            </a:xfrm>
            <a:prstGeom prst="rect">
              <a:avLst/>
            </a:prstGeom>
            <a:solidFill>
              <a:schemeClr val="bg1"/>
            </a:solidFill>
            <a:ln>
              <a:noFill/>
            </a:ln>
          </p:spPr>
          <p:txBody>
            <a:bodyPr wrap="square" rtlCol="0">
              <a:spAutoFit/>
            </a:bodyPr>
            <a:lstStyle/>
            <a:p>
              <a:pPr marL="571500" indent="-571500">
                <a:buFont typeface="Arial" charset="0"/>
                <a:buChar char="•"/>
              </a:pPr>
              <a:r>
                <a:rPr lang="en-US" sz="3600" dirty="0" smtClean="0">
                  <a:latin typeface="Lato" charset="0"/>
                  <a:ea typeface="Lato" charset="0"/>
                  <a:cs typeface="Lato" charset="0"/>
                </a:rPr>
                <a:t>Automation affects white workers significantly more than minority workers when accounting for population</a:t>
              </a:r>
            </a:p>
            <a:p>
              <a:pPr marL="571500" indent="-571500">
                <a:buFont typeface="Arial" charset="0"/>
                <a:buChar char="•"/>
              </a:pPr>
              <a:r>
                <a:rPr lang="en-US" sz="3600" dirty="0" smtClean="0">
                  <a:latin typeface="Lato" charset="0"/>
                  <a:ea typeface="Lato" charset="0"/>
                  <a:cs typeface="Lato" charset="0"/>
                </a:rPr>
                <a:t>As the proportion of black and Hispanic/</a:t>
              </a:r>
              <a:r>
                <a:rPr lang="en-US" sz="3600" dirty="0">
                  <a:latin typeface="Lato" charset="0"/>
                  <a:ea typeface="Lato" charset="0"/>
                  <a:cs typeface="Lato" charset="0"/>
                </a:rPr>
                <a:t>L</a:t>
              </a:r>
              <a:r>
                <a:rPr lang="en-US" sz="3600" dirty="0" smtClean="0">
                  <a:latin typeface="Lato" charset="0"/>
                  <a:ea typeface="Lato" charset="0"/>
                  <a:cs typeface="Lato" charset="0"/>
                </a:rPr>
                <a:t>atino workers within an occupation increases, the predicted </a:t>
              </a:r>
              <a:r>
                <a:rPr lang="en-US" sz="3600" dirty="0" err="1" smtClean="0">
                  <a:latin typeface="Lato" charset="0"/>
                  <a:ea typeface="Lato" charset="0"/>
                  <a:cs typeface="Lato" charset="0"/>
                </a:rPr>
                <a:t>automatability</a:t>
              </a:r>
              <a:r>
                <a:rPr lang="en-US" sz="3600" dirty="0" smtClean="0">
                  <a:latin typeface="Lato" charset="0"/>
                  <a:ea typeface="Lato" charset="0"/>
                  <a:cs typeface="Lato" charset="0"/>
                </a:rPr>
                <a:t> of that occupation increases.</a:t>
              </a:r>
              <a:endParaRPr lang="en-US" sz="3600" dirty="0">
                <a:latin typeface="Lato" charset="0"/>
                <a:ea typeface="Lato" charset="0"/>
                <a:cs typeface="Lato" charset="0"/>
              </a:endParaRPr>
            </a:p>
          </p:txBody>
        </p:sp>
        <p:sp>
          <p:nvSpPr>
            <p:cNvPr id="24" name="TextBox 23"/>
            <p:cNvSpPr txBox="1"/>
            <p:nvPr/>
          </p:nvSpPr>
          <p:spPr>
            <a:xfrm>
              <a:off x="34289998" y="4115325"/>
              <a:ext cx="9200388" cy="1332732"/>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Results</a:t>
              </a:r>
            </a:p>
          </p:txBody>
        </p:sp>
      </p:grpSp>
      <p:grpSp>
        <p:nvGrpSpPr>
          <p:cNvPr id="27" name="Group 26"/>
          <p:cNvGrpSpPr/>
          <p:nvPr/>
        </p:nvGrpSpPr>
        <p:grpSpPr>
          <a:xfrm>
            <a:off x="31846950" y="16554221"/>
            <a:ext cx="11467676" cy="5231430"/>
            <a:chOff x="34289995" y="25021996"/>
            <a:chExt cx="9200388" cy="6442894"/>
          </a:xfrm>
        </p:grpSpPr>
        <p:sp>
          <p:nvSpPr>
            <p:cNvPr id="12" name="TextBox 11"/>
            <p:cNvSpPr txBox="1"/>
            <p:nvPr/>
          </p:nvSpPr>
          <p:spPr>
            <a:xfrm>
              <a:off x="34289995" y="26386577"/>
              <a:ext cx="9163814" cy="5078313"/>
            </a:xfrm>
            <a:prstGeom prst="rect">
              <a:avLst/>
            </a:prstGeom>
            <a:solidFill>
              <a:schemeClr val="bg1"/>
            </a:solidFill>
            <a:ln>
              <a:noFill/>
            </a:ln>
          </p:spPr>
          <p:txBody>
            <a:bodyPr wrap="square" rtlCol="0">
              <a:spAutoFit/>
            </a:bodyPr>
            <a:lstStyle/>
            <a:p>
              <a:r>
                <a:rPr lang="en-US" sz="3600" dirty="0" smtClean="0">
                  <a:latin typeface="Lato" charset="0"/>
                  <a:ea typeface="Lato" charset="0"/>
                  <a:cs typeface="Lato" charset="0"/>
                </a:rPr>
                <a:t>I would like to thank Professor Sergio Garcia-Rios for overseeing and advising the study, as well as Professors Jamila Michener and Karen Levy for their support during the development of the project. Additional thanks to Professor Michael Osborne of Oxford University for providing access to the datasets from his 2013 study with Professor Carl Frey.</a:t>
              </a:r>
            </a:p>
          </p:txBody>
        </p:sp>
        <p:sp>
          <p:nvSpPr>
            <p:cNvPr id="26" name="TextBox 25"/>
            <p:cNvSpPr txBox="1"/>
            <p:nvPr/>
          </p:nvSpPr>
          <p:spPr>
            <a:xfrm>
              <a:off x="34289995" y="25021996"/>
              <a:ext cx="9200388" cy="1364579"/>
            </a:xfrm>
            <a:prstGeom prst="rect">
              <a:avLst/>
            </a:prstGeom>
            <a:solidFill>
              <a:schemeClr val="accent2">
                <a:lumMod val="60000"/>
                <a:lumOff val="40000"/>
              </a:schemeClr>
            </a:solidFill>
            <a:ln>
              <a:noFill/>
            </a:ln>
          </p:spPr>
          <p:txBody>
            <a:bodyPr wrap="square" rtlCol="0">
              <a:spAutoFit/>
            </a:bodyPr>
            <a:lstStyle/>
            <a:p>
              <a:pPr algn="ctr"/>
              <a:r>
                <a:rPr lang="en-US" sz="6600" b="1" dirty="0" smtClean="0">
                  <a:latin typeface="Raleway" charset="0"/>
                  <a:ea typeface="Raleway" charset="0"/>
                  <a:cs typeface="Raleway" charset="0"/>
                </a:rPr>
                <a:t>Acknowledgements</a:t>
              </a:r>
            </a:p>
          </p:txBody>
        </p:sp>
      </p:grpSp>
      <p:pic>
        <p:nvPicPr>
          <p:cNvPr id="28" name="Picture 2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672828" y="4566817"/>
            <a:ext cx="6518080" cy="6518080"/>
          </a:xfrm>
          <a:prstGeom prst="rect">
            <a:avLst/>
          </a:prstGeom>
          <a:ln w="76200">
            <a:solidFill>
              <a:schemeClr val="accent2">
                <a:lumMod val="60000"/>
                <a:lumOff val="40000"/>
              </a:schemeClr>
            </a:solidFill>
          </a:ln>
        </p:spPr>
      </p:pic>
      <p:pic>
        <p:nvPicPr>
          <p:cNvPr id="29" name="Picture 28"/>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77042" y="1010370"/>
            <a:ext cx="2418443" cy="2418443"/>
          </a:xfrm>
          <a:prstGeom prst="rect">
            <a:avLst/>
          </a:prstGeom>
        </p:spPr>
      </p:pic>
      <p:pic>
        <p:nvPicPr>
          <p:cNvPr id="30" name="Picture 2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9946591" y="1010370"/>
            <a:ext cx="2418443" cy="2418443"/>
          </a:xfrm>
          <a:prstGeom prst="rect">
            <a:avLst/>
          </a:prstGeom>
        </p:spPr>
      </p:pic>
    </p:spTree>
    <p:extLst>
      <p:ext uri="{BB962C8B-B14F-4D97-AF65-F5344CB8AC3E}">
        <p14:creationId xmlns:p14="http://schemas.microsoft.com/office/powerpoint/2010/main" val="149091270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609</TotalTime>
  <Words>361</Words>
  <Application>Microsoft Macintosh PowerPoint</Application>
  <PresentationFormat>Custom</PresentationFormat>
  <Paragraphs>25</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Calibri Light</vt:lpstr>
      <vt:lpstr>Lato</vt:lpstr>
      <vt:lpstr>Raleway</vt:lpstr>
      <vt:lpstr>Arial</vt:lpstr>
      <vt:lpstr>Office Theme</vt:lpstr>
      <vt:lpstr>PowerPoint Presentation</vt:lpstr>
    </vt:vector>
  </TitlesOfParts>
  <Company/>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Pegah Moradi</dc:creator>
  <cp:lastModifiedBy>Pegah Moradi</cp:lastModifiedBy>
  <cp:revision>36</cp:revision>
  <dcterms:created xsi:type="dcterms:W3CDTF">2018-03-26T00:03:05Z</dcterms:created>
  <dcterms:modified xsi:type="dcterms:W3CDTF">2018-03-27T18:32:43Z</dcterms:modified>
</cp:coreProperties>
</file>

<file path=docProps/thumbnail.jpeg>
</file>